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1" r:id="rId3"/>
    <p:sldId id="292" r:id="rId4"/>
    <p:sldId id="293" r:id="rId5"/>
    <p:sldId id="296" r:id="rId6"/>
    <p:sldId id="297" r:id="rId7"/>
    <p:sldId id="298" r:id="rId8"/>
    <p:sldId id="299" r:id="rId9"/>
    <p:sldId id="294" r:id="rId10"/>
    <p:sldId id="295" r:id="rId11"/>
    <p:sldId id="300" r:id="rId12"/>
    <p:sldId id="301" r:id="rId13"/>
    <p:sldId id="302" r:id="rId14"/>
    <p:sldId id="263" r:id="rId15"/>
    <p:sldId id="264" r:id="rId16"/>
    <p:sldId id="265" r:id="rId17"/>
    <p:sldId id="266" r:id="rId18"/>
    <p:sldId id="257" r:id="rId19"/>
    <p:sldId id="258" r:id="rId20"/>
    <p:sldId id="259" r:id="rId21"/>
    <p:sldId id="260" r:id="rId22"/>
    <p:sldId id="261" r:id="rId23"/>
    <p:sldId id="262" r:id="rId24"/>
    <p:sldId id="267" r:id="rId25"/>
    <p:sldId id="268" r:id="rId26"/>
    <p:sldId id="269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8" r:id="rId43"/>
    <p:sldId id="289" r:id="rId44"/>
    <p:sldId id="290" r:id="rId45"/>
    <p:sldId id="286" r:id="rId46"/>
    <p:sldId id="287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296" y="-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2924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1019175"/>
            <a:ext cx="8305800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9578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1228725"/>
            <a:ext cx="7753350" cy="440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1746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702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186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7030A0"/>
                </a:solidFill>
              </a:rPr>
              <a:t>Service Level Management</a:t>
            </a:r>
            <a:endParaRPr lang="en-IN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This process belongs to Service Design phase</a:t>
            </a:r>
          </a:p>
          <a:p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Service Level Management is responsible for negotiating Service Level Agreements, gathering service requirements and monitoring and reporting of agreed service levels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993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685800"/>
            <a:ext cx="8458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itchFamily="49" charset="0"/>
              <a:buChar char="o"/>
            </a:pPr>
            <a:r>
              <a:rPr lang="en-IN" sz="2000" dirty="0" smtClean="0">
                <a:solidFill>
                  <a:schemeClr val="accent6">
                    <a:lumMod val="75000"/>
                  </a:schemeClr>
                </a:solidFill>
              </a:rPr>
              <a:t>SLR -- Service Level Requirement</a:t>
            </a:r>
          </a:p>
          <a:p>
            <a:pPr marL="285750" indent="-285750">
              <a:buFont typeface="Courier New" pitchFamily="49" charset="0"/>
              <a:buChar char="o"/>
            </a:pPr>
            <a:r>
              <a:rPr lang="en-IN" sz="2000" dirty="0">
                <a:solidFill>
                  <a:schemeClr val="accent6">
                    <a:lumMod val="75000"/>
                  </a:schemeClr>
                </a:solidFill>
              </a:rPr>
              <a:t>SLA – Service Level </a:t>
            </a:r>
            <a:r>
              <a:rPr lang="en-IN" sz="2000" dirty="0" smtClean="0">
                <a:solidFill>
                  <a:schemeClr val="accent6">
                    <a:lumMod val="75000"/>
                  </a:schemeClr>
                </a:solidFill>
              </a:rPr>
              <a:t>Agreement</a:t>
            </a:r>
          </a:p>
          <a:p>
            <a:pPr marL="285750" indent="-285750">
              <a:buFont typeface="Courier New" pitchFamily="49" charset="0"/>
              <a:buChar char="o"/>
            </a:pPr>
            <a:r>
              <a:rPr lang="en-IN" sz="2000" dirty="0">
                <a:solidFill>
                  <a:schemeClr val="accent6">
                    <a:lumMod val="75000"/>
                  </a:schemeClr>
                </a:solidFill>
              </a:rPr>
              <a:t>OLA – Operational Level </a:t>
            </a:r>
            <a:r>
              <a:rPr lang="en-IN" sz="2000" dirty="0" smtClean="0">
                <a:solidFill>
                  <a:schemeClr val="accent6">
                    <a:lumMod val="75000"/>
                  </a:schemeClr>
                </a:solidFill>
              </a:rPr>
              <a:t>Agreement</a:t>
            </a:r>
          </a:p>
          <a:p>
            <a:pPr marL="285750" indent="-285750">
              <a:buFont typeface="Courier New" pitchFamily="49" charset="0"/>
              <a:buChar char="o"/>
            </a:pPr>
            <a:r>
              <a:rPr lang="en-IN" sz="2000" dirty="0">
                <a:solidFill>
                  <a:schemeClr val="accent6">
                    <a:lumMod val="75000"/>
                  </a:schemeClr>
                </a:solidFill>
              </a:rPr>
              <a:t>UC – Underpinning </a:t>
            </a:r>
            <a:r>
              <a:rPr lang="en-IN" sz="2000" dirty="0" smtClean="0">
                <a:solidFill>
                  <a:schemeClr val="accent6">
                    <a:lumMod val="75000"/>
                  </a:schemeClr>
                </a:solidFill>
              </a:rPr>
              <a:t>Contract</a:t>
            </a:r>
            <a:endParaRPr lang="en-IN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2438400"/>
            <a:ext cx="8629650" cy="395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5426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7030A0"/>
                </a:solidFill>
              </a:rPr>
              <a:t>Change Control</a:t>
            </a:r>
            <a:endParaRPr lang="en-IN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change control practice is to maximize the number of successful service and product changes by ensuring that risks have been properly assessed, authorizing changes to proceed, and managing the change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schedule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Change  is the addition, modification, or removal of anything that could have a direct or indirect effect on services.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521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1250950"/>
            <a:ext cx="8020050" cy="435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5448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" y="1365250"/>
            <a:ext cx="7702550" cy="412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0612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" y="1238250"/>
            <a:ext cx="7702550" cy="438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7101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5" y="304800"/>
            <a:ext cx="766445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3850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1289050"/>
            <a:ext cx="6908800" cy="427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2215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25" y="1301750"/>
            <a:ext cx="8007350" cy="425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1444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" y="1485900"/>
            <a:ext cx="78359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320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1428750"/>
            <a:ext cx="767715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0411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244600"/>
            <a:ext cx="7886700" cy="43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7331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838200"/>
            <a:ext cx="798195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8262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7030A0"/>
                </a:solidFill>
              </a:rPr>
              <a:t>Change Management</a:t>
            </a:r>
            <a:endParaRPr lang="en-IN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r>
              <a:rPr lang="en-IN" sz="2000" dirty="0" smtClean="0"/>
              <a:t>Change: Addition, modification or removal of </a:t>
            </a:r>
            <a:r>
              <a:rPr lang="en-IN" sz="2000" dirty="0" err="1" smtClean="0"/>
              <a:t>Cis</a:t>
            </a:r>
            <a:r>
              <a:rPr lang="en-IN" sz="2000" dirty="0" smtClean="0"/>
              <a:t>(Configuration Item)</a:t>
            </a:r>
          </a:p>
          <a:p>
            <a:r>
              <a:rPr lang="en-IN" sz="2000" dirty="0" smtClean="0"/>
              <a:t>Change is an event that results in a new status of one or more configuration items and which is</a:t>
            </a:r>
          </a:p>
          <a:p>
            <a:pPr marL="0" indent="0">
              <a:buNone/>
            </a:pPr>
            <a:r>
              <a:rPr lang="en-IN" dirty="0" smtClean="0"/>
              <a:t>        </a:t>
            </a:r>
            <a:r>
              <a:rPr lang="en-IN" sz="1800" dirty="0" smtClean="0"/>
              <a:t>Approved by management</a:t>
            </a:r>
          </a:p>
          <a:p>
            <a:pPr marL="0" indent="0">
              <a:buNone/>
            </a:pPr>
            <a:r>
              <a:rPr lang="en-IN" sz="1800" dirty="0" smtClean="0"/>
              <a:t>              is cost effective</a:t>
            </a:r>
          </a:p>
          <a:p>
            <a:pPr marL="0" indent="0">
              <a:buNone/>
            </a:pPr>
            <a:r>
              <a:rPr lang="en-IN" sz="1800" dirty="0" smtClean="0"/>
              <a:t>              enhance business process changes(fixes)</a:t>
            </a:r>
          </a:p>
          <a:p>
            <a:r>
              <a:rPr lang="en-IN" sz="1800" dirty="0" smtClean="0"/>
              <a:t>Business have two expectations</a:t>
            </a:r>
          </a:p>
          <a:p>
            <a:pPr marL="0" indent="0">
              <a:buNone/>
            </a:pPr>
            <a:r>
              <a:rPr lang="en-IN" sz="1800" dirty="0" smtClean="0"/>
              <a:t>               The service should be  stable, reliable, and predictable</a:t>
            </a:r>
          </a:p>
          <a:p>
            <a:pPr marL="0" indent="0">
              <a:buNone/>
            </a:pPr>
            <a:r>
              <a:rPr lang="en-IN" sz="1800" dirty="0" smtClean="0"/>
              <a:t>               The service should be able to change rapidly to meet evolving business      requirement</a:t>
            </a:r>
          </a:p>
          <a:p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7255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47800"/>
            <a:ext cx="78486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3400" y="381000"/>
            <a:ext cx="601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7030A0"/>
                </a:solidFill>
              </a:rPr>
              <a:t>Change Management Process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842787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1523999"/>
            <a:ext cx="8867775" cy="4724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09600" y="609600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rgbClr val="7030A0"/>
                </a:solidFill>
              </a:rPr>
              <a:t>7 </a:t>
            </a:r>
            <a:r>
              <a:rPr lang="en-IN" sz="2800" b="1" dirty="0" err="1" smtClean="0">
                <a:solidFill>
                  <a:srgbClr val="7030A0"/>
                </a:solidFill>
              </a:rPr>
              <a:t>Rs</a:t>
            </a:r>
            <a:r>
              <a:rPr lang="en-IN" sz="2800" b="1" dirty="0" smtClean="0">
                <a:solidFill>
                  <a:srgbClr val="7030A0"/>
                </a:solidFill>
              </a:rPr>
              <a:t> of Change Management</a:t>
            </a:r>
            <a:endParaRPr lang="en-IN" sz="28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298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76400"/>
            <a:ext cx="8534400" cy="4343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14400" y="381000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rgbClr val="7030A0"/>
                </a:solidFill>
              </a:rPr>
              <a:t>Event Management</a:t>
            </a:r>
            <a:endParaRPr lang="en-IN" sz="32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814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914400"/>
            <a:ext cx="798195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8177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00200"/>
            <a:ext cx="84582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14400" y="914400"/>
            <a:ext cx="3477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 smtClean="0">
                <a:solidFill>
                  <a:srgbClr val="7030A0"/>
                </a:solidFill>
              </a:rPr>
              <a:t>Incident Management</a:t>
            </a:r>
            <a:endParaRPr lang="en-IN" sz="28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699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68" y="457200"/>
            <a:ext cx="74041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759" y="1214436"/>
            <a:ext cx="1200150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43" y="2667000"/>
            <a:ext cx="7454158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3210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80999"/>
            <a:ext cx="1828800" cy="1255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2095500"/>
            <a:ext cx="85725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7692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799" y="152400"/>
            <a:ext cx="2010871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2090738"/>
            <a:ext cx="8734425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4369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09800"/>
            <a:ext cx="85344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62000"/>
            <a:ext cx="8072336" cy="62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0482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19274"/>
            <a:ext cx="7772400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32" y="838200"/>
            <a:ext cx="47910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95077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609600"/>
            <a:ext cx="212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 smtClean="0">
                <a:solidFill>
                  <a:srgbClr val="7030A0"/>
                </a:solidFill>
              </a:rPr>
              <a:t>Prioritization</a:t>
            </a:r>
            <a:endParaRPr lang="en-IN" sz="2800" b="1" dirty="0">
              <a:solidFill>
                <a:srgbClr val="7030A0"/>
              </a:solidFill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581400"/>
            <a:ext cx="8229601" cy="1031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1600199"/>
            <a:ext cx="8229601" cy="1603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4767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33400"/>
            <a:ext cx="76200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36916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09600"/>
            <a:ext cx="80010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541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85800"/>
            <a:ext cx="80010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0936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85800"/>
            <a:ext cx="7775575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00652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09600"/>
            <a:ext cx="77724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45460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900113"/>
            <a:ext cx="8601075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19442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762000"/>
            <a:ext cx="77724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23668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62000"/>
            <a:ext cx="83058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82728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38200"/>
            <a:ext cx="80772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52305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79248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428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09600"/>
            <a:ext cx="76962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1383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" y="838200"/>
            <a:ext cx="7842250" cy="420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6390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1000"/>
            <a:ext cx="8153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5179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62000"/>
            <a:ext cx="77724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719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85800"/>
            <a:ext cx="80010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1546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762000"/>
            <a:ext cx="7658100" cy="432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1215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1676</TotalTime>
  <Words>175</Words>
  <Application>Microsoft Office PowerPoint</Application>
  <PresentationFormat>On-screen Show (4:3)</PresentationFormat>
  <Paragraphs>24</Paragraphs>
  <Slides>46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Service Level Management</vt:lpstr>
      <vt:lpstr>PowerPoint Presentation</vt:lpstr>
      <vt:lpstr>Change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Change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20</cp:revision>
  <dcterms:created xsi:type="dcterms:W3CDTF">2006-08-16T00:00:00Z</dcterms:created>
  <dcterms:modified xsi:type="dcterms:W3CDTF">2023-05-18T16:48:49Z</dcterms:modified>
</cp:coreProperties>
</file>